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8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96B237-68C8-0D5C-0817-216156E5C4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EFCC7B9-4B5C-36D0-EEF2-9B39F9D218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54FD2D9-8942-552E-E80B-5C30D59D71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064ED-0B7C-4607-8B9C-9E075025F55F}" type="datetimeFigureOut">
              <a:rPr lang="es-ES" smtClean="0"/>
              <a:t>06/11/2025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73EE265-D939-231F-F15B-9EF8CD23B7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06793F5-928C-64F5-FD4F-9078AE0D55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AA5FF-3FF4-4C71-AD80-27343C49515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3838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1BAD880-B3EF-0611-AE8C-01E5852691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4CD6416-466E-38CE-E7AD-FD2DE5B838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40AD99D-AAA5-3085-CC60-0E681B5C13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064ED-0B7C-4607-8B9C-9E075025F55F}" type="datetimeFigureOut">
              <a:rPr lang="es-ES" smtClean="0"/>
              <a:t>06/11/2025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82A3490-0B9E-C131-293B-1D5E527DAD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D04831B-FA1F-D11E-93D3-4625AD84D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AA5FF-3FF4-4C71-AD80-27343C49515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53380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04348F0-DA8B-222F-0EDC-EA5FCB8947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5C738FC-C5E9-4C3D-DFC5-D13F4E8121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C2A3E1E-1C92-74E2-C4BE-4EC44F5F48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064ED-0B7C-4607-8B9C-9E075025F55F}" type="datetimeFigureOut">
              <a:rPr lang="es-ES" smtClean="0"/>
              <a:t>06/11/2025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C4E4443-4A6B-8F63-4957-F5B24B483C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00A070E-3E60-0424-626C-D3E2A52E9A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AA5FF-3FF4-4C71-AD80-27343C49515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660129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91F7802-95EF-8538-B48F-C355549E2B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A155EC9-63A2-D010-BD12-AE3400F9524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F0963D9-B261-80DC-BECA-86C0599ADE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D3E4DFE-0DEB-C94F-3060-9D1BBF5910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064ED-0B7C-4607-8B9C-9E075025F55F}" type="datetimeFigureOut">
              <a:rPr lang="es-ES" smtClean="0"/>
              <a:t>06/11/2025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B0298E3-ABCD-3138-6BC8-786C051E32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F520E6B-E1A7-D0A6-8654-224266A8ED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AA5FF-3FF4-4C71-AD80-27343C49515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649916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007BEC9-E176-CCF9-CD21-599D37A13B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7630203-A5EB-DDFF-DE15-5AFDC841F1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99CDC84-F786-D7F8-D863-76BF87344B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57586F88-6237-F80C-20D4-F8B655818BB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304093A3-FB4A-8C4A-4314-06882C64FCE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BE3B806A-047E-FD0C-EB99-0220A0625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064ED-0B7C-4607-8B9C-9E075025F55F}" type="datetimeFigureOut">
              <a:rPr lang="es-ES" smtClean="0"/>
              <a:t>06/11/2025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6CC84550-6E87-BE99-0478-55A080F58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5740158E-C7A7-D8D7-FFA1-47474A1FF2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AA5FF-3FF4-4C71-AD80-27343C49515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30731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664C361-DCFE-0DD9-7CB5-BEF3BB04C9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1E6E8DBD-1101-1E20-59F0-25B373916A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064ED-0B7C-4607-8B9C-9E075025F55F}" type="datetimeFigureOut">
              <a:rPr lang="es-ES" smtClean="0"/>
              <a:t>06/11/2025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EDCAD672-D9FD-8FC6-59BE-AF5E7D6BF4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86103523-F537-C2DB-7DCC-72A50BA8E7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AA5FF-3FF4-4C71-AD80-27343C49515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910547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D490D67C-20F4-A266-4206-B7893035E0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064ED-0B7C-4607-8B9C-9E075025F55F}" type="datetimeFigureOut">
              <a:rPr lang="es-ES" smtClean="0"/>
              <a:t>06/11/2025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D8CEAAEE-4BE7-A566-5847-3044A1996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AC4E955-D46A-396B-D090-C28B761440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AA5FF-3FF4-4C71-AD80-27343C49515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169712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EC6A769-BEAA-F8BF-3E41-C1242E0CD9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14280FA-0137-84D7-CA59-AFFF8831F2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DB8DC8D8-1407-8945-E42C-308493789E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446060D-3361-FE33-61BD-48BC050C2B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064ED-0B7C-4607-8B9C-9E075025F55F}" type="datetimeFigureOut">
              <a:rPr lang="es-ES" smtClean="0"/>
              <a:t>06/11/2025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2A4E093-2502-1C57-0664-4574247398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45B5937-2D8B-D6E1-04BA-786AFCD8EC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AA5FF-3FF4-4C71-AD80-27343C49515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627620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354D3E-A3DE-33F3-ACBC-F3C6E7CE3D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DE8A559E-C1F3-EBB5-D8AC-9E7C1FC5FD9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A841E14-D6B1-56DC-9A15-1EACC75FF9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64DB928-76E8-8ECA-3CD2-FFDE387C7F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064ED-0B7C-4607-8B9C-9E075025F55F}" type="datetimeFigureOut">
              <a:rPr lang="es-ES" smtClean="0"/>
              <a:t>06/11/2025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0C4EC20-46B9-BC57-A1E3-7B9A35A578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91D2A4D-A5B5-0552-F3EA-A1B36F451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AA5FF-3FF4-4C71-AD80-27343C49515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6572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9FF51EB-15AB-028D-35A5-9E94C898B5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066AAA76-786D-693D-9555-ED6C6DBF66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023FDAC-5721-E39B-9F01-CACF18FCE8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064ED-0B7C-4607-8B9C-9E075025F55F}" type="datetimeFigureOut">
              <a:rPr lang="es-ES" smtClean="0"/>
              <a:t>06/11/2025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DF8CB4D-5266-17CE-9C60-F1406C6ED2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9E48752-0E80-EFFE-CE1D-86E426BC9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AA5FF-3FF4-4C71-AD80-27343C49515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44020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3119DF9B-F5FC-0586-4945-896F7818B6A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10C9804-DD38-0BA0-8D28-DC9FEC084D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413A3AF-D90B-BD72-6CE9-875CC17CD5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064ED-0B7C-4607-8B9C-9E075025F55F}" type="datetimeFigureOut">
              <a:rPr lang="es-ES" smtClean="0"/>
              <a:t>06/11/2025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EA2E7A0-AAB2-13C9-2DFA-5EC4BEDFD9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F5AA5E0-ADCC-2769-86E0-5CF6B39687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AA5FF-3FF4-4C71-AD80-27343C49515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544525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EC21978-95F8-66AA-09DB-B54907C334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3A9DBA2-1293-164F-BE74-DE7D0BCAD4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4D32C64-95D8-19B7-794D-4A91C7E668A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EE064ED-0B7C-4607-8B9C-9E075025F55F}" type="datetimeFigureOut">
              <a:rPr lang="es-ES" smtClean="0"/>
              <a:t>06/11/2025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3DC686E-3A0C-124A-F419-565A567C8E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1A59607-2D0D-13F0-BE51-EAC66FCA06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4DAA5FF-3FF4-4C71-AD80-27343C49515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13667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file:///C:\Users\SSII-Fefyp\Downloads\plantilla-fefyp-para-power-point-2025.pptx\1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file:///C:\Users\SSII-Fefyp\Downloads\plantilla-fefyp-para-power-point-2025.pptx\2.jpg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file:///C:\Users\SSII-Fefyp\Downloads\plantilla-fefyp-para-power-point-2025.pptx\3.jpg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file:///C:\Users\SSII-Fefyp\Downloads\plantilla-fefyp-para-power-point-2025.pptx\4.jpg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file:///C:\Users\SSII-Fefyp\Downloads\plantilla-fefyp-para-power-point-2025.pptx\5.jpg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file:///C:\Users\SSII-Fefyp\Downloads\plantilla-fefyp-para-power-point-2025.pptx\6.jpg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file:///C:\Users\SSII-Fefyp\Downloads\plantilla-fefyp-para-power-point-2025.pptx\7.jpg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file:///C:\Users\SSII-Fefyp\Downloads\plantilla-fefyp-para-power-point-2025.pptx\8.jpg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file:///C:\Users\SSII-Fefyp\Downloads\plantilla-fefyp-para-power-point-2025.pptx\9.jpg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file:///C:\Users\SSII-Fefyp\Downloads\plantilla-fefyp-para-power-point-2025.pptx\10.jpg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file:///C:\Users\SSII-Fefyp\Downloads\plantilla-fefyp-para-power-point-2025.pptx\11.jpg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file:///C:\Users\SSII-Fefyp\Downloads\plantilla-fefyp-para-power-point-2025.pptx\12.jpg" TargetMode="Externa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file:///C:\Users\SSII-Fefyp\Downloads\plantilla-fefyp-para-power-point-2025.pptx\13.jpg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file:///C:\Users\SSII-Fefyp\Downloads\plantilla-fefyp-para-power-point-2025.pptx\14.jpg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r:link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6">
            <a:extLst>
              <a:ext uri="{FF2B5EF4-FFF2-40B4-BE49-F238E27FC236}">
                <a16:creationId xmlns:a16="http://schemas.microsoft.com/office/drawing/2014/main" id="{D0B3EB87-3530-C68D-A962-30E62A9FEA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6760" y="1234440"/>
            <a:ext cx="6458712" cy="2194560"/>
          </a:xfrm>
        </p:spPr>
        <p:txBody>
          <a:bodyPr/>
          <a:lstStyle/>
          <a:p>
            <a:endParaRPr lang="es-ES"/>
          </a:p>
        </p:txBody>
      </p:sp>
      <p:sp>
        <p:nvSpPr>
          <p:cNvPr id="8" name="Subtítulo 7">
            <a:extLst>
              <a:ext uri="{FF2B5EF4-FFF2-40B4-BE49-F238E27FC236}">
                <a16:creationId xmlns:a16="http://schemas.microsoft.com/office/drawing/2014/main" id="{D61376A8-C3FD-E050-D664-ACEE50F323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46760" y="3654945"/>
            <a:ext cx="8680704" cy="1521892"/>
          </a:xfrm>
        </p:spPr>
        <p:txBody>
          <a:bodyPr/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9387469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r:link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08A2E1F5-FCE1-9225-C84A-1EB8055795B2}"/>
              </a:ext>
            </a:extLst>
          </p:cNvPr>
          <p:cNvSpPr txBox="1">
            <a:spLocks/>
          </p:cNvSpPr>
          <p:nvPr/>
        </p:nvSpPr>
        <p:spPr>
          <a:xfrm>
            <a:off x="227829" y="163444"/>
            <a:ext cx="11630565" cy="108172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dirty="0"/>
              <a:t>Menú actual</a:t>
            </a:r>
            <a:br>
              <a:rPr lang="es-ES" dirty="0"/>
            </a:br>
            <a:r>
              <a:rPr lang="es-ES" sz="1800" dirty="0"/>
              <a:t>Páginas según submenú y puesto que ocupan en el ranking de visitas  (Promedio cuatro últimos meses)</a:t>
            </a:r>
            <a:endParaRPr lang="es-ES" dirty="0"/>
          </a:p>
        </p:txBody>
      </p:sp>
      <p:graphicFrame>
        <p:nvGraphicFramePr>
          <p:cNvPr id="5" name="Marcador de contenido 6">
            <a:extLst>
              <a:ext uri="{FF2B5EF4-FFF2-40B4-BE49-F238E27FC236}">
                <a16:creationId xmlns:a16="http://schemas.microsoft.com/office/drawing/2014/main" id="{14F046CE-8B56-F627-CF48-B3CF9B5C666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57488854"/>
              </p:ext>
            </p:extLst>
          </p:nvPr>
        </p:nvGraphicFramePr>
        <p:xfrm>
          <a:off x="325853" y="1301709"/>
          <a:ext cx="1900139" cy="4373880"/>
        </p:xfrm>
        <a:graphic>
          <a:graphicData uri="http://schemas.openxmlformats.org/drawingml/2006/table">
            <a:tbl>
              <a:tblPr firstRow="1" bandRow="1">
                <a:solidFill>
                  <a:srgbClr val="4697DA"/>
                </a:solidFill>
                <a:tableStyleId>{5C22544A-7EE6-4342-B048-85BDC9FD1C3A}</a:tableStyleId>
              </a:tblPr>
              <a:tblGrid>
                <a:gridCol w="1423481">
                  <a:extLst>
                    <a:ext uri="{9D8B030D-6E8A-4147-A177-3AD203B41FA5}">
                      <a16:colId xmlns:a16="http://schemas.microsoft.com/office/drawing/2014/main" val="871778140"/>
                    </a:ext>
                  </a:extLst>
                </a:gridCol>
                <a:gridCol w="476658">
                  <a:extLst>
                    <a:ext uri="{9D8B030D-6E8A-4147-A177-3AD203B41FA5}">
                      <a16:colId xmlns:a16="http://schemas.microsoft.com/office/drawing/2014/main" val="188043725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" sz="1600" b="1" kern="1200" dirty="0">
                          <a:solidFill>
                            <a:schemeClr val="bg1"/>
                          </a:solidFill>
                          <a:latin typeface="+mj-lt"/>
                          <a:ea typeface="+mj-ea"/>
                          <a:cs typeface="+mj-cs"/>
                        </a:rPr>
                        <a:t>UCM</a:t>
                      </a:r>
                    </a:p>
                  </a:txBody>
                  <a:tcPr>
                    <a:solidFill>
                      <a:srgbClr val="CB083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b="1" kern="1200" dirty="0" err="1">
                          <a:solidFill>
                            <a:schemeClr val="bg1"/>
                          </a:solidFill>
                          <a:latin typeface="+mj-lt"/>
                          <a:ea typeface="+mj-ea"/>
                          <a:cs typeface="+mj-cs"/>
                        </a:rPr>
                        <a:t>Nº</a:t>
                      </a:r>
                      <a:endParaRPr lang="es-ES" sz="1600" b="1" kern="1200" dirty="0">
                        <a:solidFill>
                          <a:schemeClr val="bg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</a:txBody>
                  <a:tcPr>
                    <a:solidFill>
                      <a:srgbClr val="CB083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85401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Gobierno</a:t>
                      </a:r>
                    </a:p>
                  </a:txBody>
                  <a:tcPr>
                    <a:solidFill>
                      <a:srgbClr val="D0D3D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78</a:t>
                      </a:r>
                    </a:p>
                  </a:txBody>
                  <a:tcPr>
                    <a:solidFill>
                      <a:srgbClr val="D0D3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96418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Facultades</a:t>
                      </a:r>
                    </a:p>
                  </a:txBody>
                  <a:tcPr>
                    <a:solidFill>
                      <a:srgbClr val="E8ED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9</a:t>
                      </a:r>
                    </a:p>
                  </a:txBody>
                  <a:tcPr>
                    <a:solidFill>
                      <a:srgbClr val="E8ED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9238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Departamentos</a:t>
                      </a:r>
                    </a:p>
                  </a:txBody>
                  <a:tcPr>
                    <a:solidFill>
                      <a:srgbClr val="D0D3D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106</a:t>
                      </a:r>
                    </a:p>
                  </a:txBody>
                  <a:tcPr>
                    <a:solidFill>
                      <a:srgbClr val="D0D3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27258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Otros Centros</a:t>
                      </a:r>
                    </a:p>
                  </a:txBody>
                  <a:tcPr>
                    <a:solidFill>
                      <a:srgbClr val="E8ED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252</a:t>
                      </a:r>
                    </a:p>
                  </a:txBody>
                  <a:tcPr>
                    <a:solidFill>
                      <a:srgbClr val="E8ED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67994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Servicios</a:t>
                      </a:r>
                    </a:p>
                  </a:txBody>
                  <a:tcPr>
                    <a:solidFill>
                      <a:srgbClr val="D0D3D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42</a:t>
                      </a:r>
                    </a:p>
                  </a:txBody>
                  <a:tcPr>
                    <a:solidFill>
                      <a:srgbClr val="D0D3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6400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Transparencia</a:t>
                      </a:r>
                    </a:p>
                  </a:txBody>
                  <a:tcPr>
                    <a:solidFill>
                      <a:srgbClr val="E8ED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135</a:t>
                      </a:r>
                    </a:p>
                  </a:txBody>
                  <a:tcPr>
                    <a:solidFill>
                      <a:srgbClr val="E8ED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36523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Calidad</a:t>
                      </a:r>
                    </a:p>
                  </a:txBody>
                  <a:tcPr>
                    <a:solidFill>
                      <a:srgbClr val="D0D3D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227</a:t>
                      </a:r>
                    </a:p>
                  </a:txBody>
                  <a:tcPr>
                    <a:solidFill>
                      <a:srgbClr val="D0D3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29900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b="1" kern="1200" dirty="0" err="1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Alumni</a:t>
                      </a:r>
                      <a:endParaRPr lang="es-ES" sz="1400" b="1" kern="1200" dirty="0">
                        <a:solidFill>
                          <a:schemeClr val="tx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</a:txBody>
                  <a:tcPr>
                    <a:solidFill>
                      <a:srgbClr val="E8ED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S/D</a:t>
                      </a:r>
                      <a:endParaRPr lang="es-ES" sz="1400" b="1" kern="1200" dirty="0">
                        <a:solidFill>
                          <a:schemeClr val="tx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</a:txBody>
                  <a:tcPr>
                    <a:solidFill>
                      <a:srgbClr val="E8ED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17202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Emprendimiento</a:t>
                      </a:r>
                    </a:p>
                  </a:txBody>
                  <a:tcPr>
                    <a:solidFill>
                      <a:srgbClr val="D0D3D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221</a:t>
                      </a:r>
                    </a:p>
                  </a:txBody>
                  <a:tcPr>
                    <a:solidFill>
                      <a:srgbClr val="D0D3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86287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Igualdad</a:t>
                      </a:r>
                    </a:p>
                  </a:txBody>
                  <a:tcPr>
                    <a:solidFill>
                      <a:srgbClr val="E8ED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277</a:t>
                      </a:r>
                    </a:p>
                  </a:txBody>
                  <a:tcPr>
                    <a:solidFill>
                      <a:srgbClr val="E8ED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7358910"/>
                  </a:ext>
                </a:extLst>
              </a:tr>
            </a:tbl>
          </a:graphicData>
        </a:graphic>
      </p:graphicFrame>
      <p:graphicFrame>
        <p:nvGraphicFramePr>
          <p:cNvPr id="6" name="Marcador de contenido 6">
            <a:extLst>
              <a:ext uri="{FF2B5EF4-FFF2-40B4-BE49-F238E27FC236}">
                <a16:creationId xmlns:a16="http://schemas.microsoft.com/office/drawing/2014/main" id="{105AF47A-B8B3-552E-C548-4D360AC23B2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71606642"/>
              </p:ext>
            </p:extLst>
          </p:nvPr>
        </p:nvGraphicFramePr>
        <p:xfrm>
          <a:off x="2289759" y="1301709"/>
          <a:ext cx="2322289" cy="4963160"/>
        </p:xfrm>
        <a:graphic>
          <a:graphicData uri="http://schemas.openxmlformats.org/drawingml/2006/table">
            <a:tbl>
              <a:tblPr firstRow="1" bandRow="1">
                <a:solidFill>
                  <a:srgbClr val="4697DA"/>
                </a:solidFill>
                <a:tableStyleId>{5C22544A-7EE6-4342-B048-85BDC9FD1C3A}</a:tableStyleId>
              </a:tblPr>
              <a:tblGrid>
                <a:gridCol w="1807159">
                  <a:extLst>
                    <a:ext uri="{9D8B030D-6E8A-4147-A177-3AD203B41FA5}">
                      <a16:colId xmlns:a16="http://schemas.microsoft.com/office/drawing/2014/main" val="871778140"/>
                    </a:ext>
                  </a:extLst>
                </a:gridCol>
                <a:gridCol w="515130">
                  <a:extLst>
                    <a:ext uri="{9D8B030D-6E8A-4147-A177-3AD203B41FA5}">
                      <a16:colId xmlns:a16="http://schemas.microsoft.com/office/drawing/2014/main" val="188043725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" sz="1600" b="1" kern="1200" dirty="0">
                          <a:solidFill>
                            <a:schemeClr val="bg1"/>
                          </a:solidFill>
                          <a:latin typeface="+mj-lt"/>
                          <a:ea typeface="+mj-ea"/>
                          <a:cs typeface="+mj-cs"/>
                        </a:rPr>
                        <a:t>Estudiar</a:t>
                      </a:r>
                    </a:p>
                  </a:txBody>
                  <a:tcPr>
                    <a:solidFill>
                      <a:srgbClr val="CB083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b="1" kern="1200" dirty="0" err="1">
                          <a:solidFill>
                            <a:schemeClr val="bg1"/>
                          </a:solidFill>
                          <a:latin typeface="+mj-lt"/>
                          <a:ea typeface="+mj-ea"/>
                          <a:cs typeface="+mj-cs"/>
                        </a:rPr>
                        <a:t>Nº</a:t>
                      </a:r>
                      <a:endParaRPr lang="es-ES" sz="1600" b="1" kern="1200" dirty="0">
                        <a:solidFill>
                          <a:schemeClr val="bg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</a:txBody>
                  <a:tcPr>
                    <a:solidFill>
                      <a:srgbClr val="CB083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85401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Estudios</a:t>
                      </a:r>
                    </a:p>
                  </a:txBody>
                  <a:tcPr anchor="ctr">
                    <a:solidFill>
                      <a:srgbClr val="D0D3D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8</a:t>
                      </a:r>
                    </a:p>
                  </a:txBody>
                  <a:tcPr anchor="ctr">
                    <a:solidFill>
                      <a:srgbClr val="D0D3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96418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Pruebas de acceso a grado</a:t>
                      </a:r>
                    </a:p>
                  </a:txBody>
                  <a:tcPr anchor="ctr">
                    <a:solidFill>
                      <a:srgbClr val="E8ED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50</a:t>
                      </a:r>
                    </a:p>
                  </a:txBody>
                  <a:tcPr anchor="ctr">
                    <a:solidFill>
                      <a:srgbClr val="E8ED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9238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Admisión a la universidad</a:t>
                      </a:r>
                    </a:p>
                  </a:txBody>
                  <a:tcPr anchor="ctr">
                    <a:solidFill>
                      <a:srgbClr val="D0D3D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30</a:t>
                      </a:r>
                    </a:p>
                  </a:txBody>
                  <a:tcPr anchor="ctr">
                    <a:solidFill>
                      <a:srgbClr val="D0D3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27258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Matrícula</a:t>
                      </a:r>
                    </a:p>
                  </a:txBody>
                  <a:tcPr anchor="ctr">
                    <a:solidFill>
                      <a:srgbClr val="E8ED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69</a:t>
                      </a:r>
                    </a:p>
                  </a:txBody>
                  <a:tcPr anchor="ctr">
                    <a:solidFill>
                      <a:srgbClr val="E8ED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67994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Prácticas y empleo</a:t>
                      </a:r>
                    </a:p>
                  </a:txBody>
                  <a:tcPr anchor="ctr">
                    <a:solidFill>
                      <a:srgbClr val="D0D3D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59</a:t>
                      </a:r>
                    </a:p>
                  </a:txBody>
                  <a:tcPr anchor="ctr">
                    <a:solidFill>
                      <a:srgbClr val="D0D3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6400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Becas y ayudas</a:t>
                      </a:r>
                    </a:p>
                  </a:txBody>
                  <a:tcPr anchor="ctr">
                    <a:solidFill>
                      <a:srgbClr val="E8ED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17</a:t>
                      </a:r>
                    </a:p>
                  </a:txBody>
                  <a:tcPr anchor="ctr">
                    <a:solidFill>
                      <a:srgbClr val="E8ED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36523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Estudiantes internacionales</a:t>
                      </a:r>
                    </a:p>
                  </a:txBody>
                  <a:tcPr anchor="ctr">
                    <a:solidFill>
                      <a:srgbClr val="D0D3D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S/D</a:t>
                      </a:r>
                    </a:p>
                    <a:p>
                      <a:pPr algn="ctr"/>
                      <a:endParaRPr lang="es-ES" sz="1400" b="1" kern="1200" dirty="0">
                        <a:solidFill>
                          <a:schemeClr val="tx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</a:txBody>
                  <a:tcPr anchor="ctr">
                    <a:solidFill>
                      <a:srgbClr val="D0D3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29900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Formación permanente</a:t>
                      </a:r>
                    </a:p>
                  </a:txBody>
                  <a:tcPr anchor="ctr">
                    <a:solidFill>
                      <a:srgbClr val="E8ED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62</a:t>
                      </a:r>
                    </a:p>
                  </a:txBody>
                  <a:tcPr anchor="ctr">
                    <a:solidFill>
                      <a:srgbClr val="E8ED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17202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Escuela Complutense</a:t>
                      </a:r>
                      <a:endParaRPr lang="es-ES" sz="1400" b="1" kern="1200" dirty="0">
                        <a:solidFill>
                          <a:schemeClr val="tx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</a:txBody>
                  <a:tcPr anchor="ctr">
                    <a:solidFill>
                      <a:srgbClr val="D0D3D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132</a:t>
                      </a:r>
                    </a:p>
                  </a:txBody>
                  <a:tcPr anchor="ctr">
                    <a:solidFill>
                      <a:srgbClr val="D0D3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86287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Colegios Mayores, </a:t>
                      </a:r>
                      <a:r>
                        <a:rPr lang="es-ES" sz="1400" b="1" kern="1200" dirty="0" err="1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etc</a:t>
                      </a:r>
                      <a:endParaRPr lang="es-ES" sz="1400" b="1" kern="1200" dirty="0">
                        <a:solidFill>
                          <a:schemeClr val="tx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</a:txBody>
                  <a:tcPr anchor="ctr">
                    <a:solidFill>
                      <a:srgbClr val="E8EDF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457</a:t>
                      </a:r>
                    </a:p>
                  </a:txBody>
                  <a:tcPr anchor="ctr">
                    <a:solidFill>
                      <a:srgbClr val="E8ED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5930214"/>
                  </a:ext>
                </a:extLst>
              </a:tr>
            </a:tbl>
          </a:graphicData>
        </a:graphic>
      </p:graphicFrame>
      <p:graphicFrame>
        <p:nvGraphicFramePr>
          <p:cNvPr id="7" name="Marcador de contenido 6">
            <a:extLst>
              <a:ext uri="{FF2B5EF4-FFF2-40B4-BE49-F238E27FC236}">
                <a16:creationId xmlns:a16="http://schemas.microsoft.com/office/drawing/2014/main" id="{37E48E1B-1410-60E4-01BC-647642D5318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04553361"/>
              </p:ext>
            </p:extLst>
          </p:nvPr>
        </p:nvGraphicFramePr>
        <p:xfrm>
          <a:off x="4675815" y="1294363"/>
          <a:ext cx="2509057" cy="4211320"/>
        </p:xfrm>
        <a:graphic>
          <a:graphicData uri="http://schemas.openxmlformats.org/drawingml/2006/table">
            <a:tbl>
              <a:tblPr firstRow="1" bandRow="1">
                <a:solidFill>
                  <a:srgbClr val="4697DA"/>
                </a:solidFill>
                <a:tableStyleId>{5C22544A-7EE6-4342-B048-85BDC9FD1C3A}</a:tableStyleId>
              </a:tblPr>
              <a:tblGrid>
                <a:gridCol w="2042130">
                  <a:extLst>
                    <a:ext uri="{9D8B030D-6E8A-4147-A177-3AD203B41FA5}">
                      <a16:colId xmlns:a16="http://schemas.microsoft.com/office/drawing/2014/main" val="871778140"/>
                    </a:ext>
                  </a:extLst>
                </a:gridCol>
                <a:gridCol w="466927">
                  <a:extLst>
                    <a:ext uri="{9D8B030D-6E8A-4147-A177-3AD203B41FA5}">
                      <a16:colId xmlns:a16="http://schemas.microsoft.com/office/drawing/2014/main" val="188043725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" sz="1600" b="1" kern="1200" dirty="0">
                          <a:solidFill>
                            <a:schemeClr val="bg1"/>
                          </a:solidFill>
                          <a:latin typeface="+mj-lt"/>
                          <a:ea typeface="+mj-ea"/>
                          <a:cs typeface="+mj-cs"/>
                        </a:rPr>
                        <a:t>Investigar</a:t>
                      </a:r>
                    </a:p>
                  </a:txBody>
                  <a:tcPr>
                    <a:solidFill>
                      <a:srgbClr val="CB083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b="1" kern="1200" dirty="0" err="1">
                          <a:solidFill>
                            <a:schemeClr val="bg1"/>
                          </a:solidFill>
                          <a:latin typeface="+mj-lt"/>
                          <a:ea typeface="+mj-ea"/>
                          <a:cs typeface="+mj-cs"/>
                        </a:rPr>
                        <a:t>Nº</a:t>
                      </a:r>
                      <a:endParaRPr lang="es-ES" sz="1600" b="1" kern="1200" dirty="0">
                        <a:solidFill>
                          <a:schemeClr val="bg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</a:txBody>
                  <a:tcPr>
                    <a:solidFill>
                      <a:srgbClr val="CB083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85401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Investigación</a:t>
                      </a:r>
                    </a:p>
                  </a:txBody>
                  <a:tcPr anchor="ctr">
                    <a:solidFill>
                      <a:srgbClr val="D0D3D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116</a:t>
                      </a:r>
                    </a:p>
                  </a:txBody>
                  <a:tcPr anchor="ctr">
                    <a:solidFill>
                      <a:srgbClr val="D0D3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96418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Servicios de investigación</a:t>
                      </a:r>
                    </a:p>
                  </a:txBody>
                  <a:tcPr anchor="ctr">
                    <a:solidFill>
                      <a:srgbClr val="E8ED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84</a:t>
                      </a:r>
                    </a:p>
                  </a:txBody>
                  <a:tcPr anchor="ctr">
                    <a:solidFill>
                      <a:srgbClr val="E8ED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9238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Servicio de Administración de Personal Investigador</a:t>
                      </a:r>
                    </a:p>
                  </a:txBody>
                  <a:tcPr anchor="ctr">
                    <a:solidFill>
                      <a:srgbClr val="D0D3D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75</a:t>
                      </a:r>
                    </a:p>
                  </a:txBody>
                  <a:tcPr anchor="ctr">
                    <a:solidFill>
                      <a:srgbClr val="D0D3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27258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OTRI</a:t>
                      </a:r>
                    </a:p>
                  </a:txBody>
                  <a:tcPr anchor="ctr">
                    <a:solidFill>
                      <a:srgbClr val="E8ED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205</a:t>
                      </a:r>
                    </a:p>
                  </a:txBody>
                  <a:tcPr anchor="ctr">
                    <a:solidFill>
                      <a:srgbClr val="E8ED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67994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HRS4R</a:t>
                      </a:r>
                    </a:p>
                  </a:txBody>
                  <a:tcPr anchor="ctr">
                    <a:solidFill>
                      <a:srgbClr val="D0D3D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510</a:t>
                      </a:r>
                    </a:p>
                  </a:txBody>
                  <a:tcPr anchor="ctr">
                    <a:solidFill>
                      <a:srgbClr val="D0D3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6400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Ediciones Complutense</a:t>
                      </a:r>
                    </a:p>
                  </a:txBody>
                  <a:tcPr anchor="ctr">
                    <a:solidFill>
                      <a:srgbClr val="E8ED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249</a:t>
                      </a:r>
                    </a:p>
                  </a:txBody>
                  <a:tcPr anchor="ctr">
                    <a:solidFill>
                      <a:srgbClr val="E8ED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36523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Biblioteca</a:t>
                      </a:r>
                    </a:p>
                  </a:txBody>
                  <a:tcPr anchor="ctr">
                    <a:solidFill>
                      <a:srgbClr val="D0D3D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S/D</a:t>
                      </a:r>
                      <a:endParaRPr lang="es-ES" sz="1400" b="1" kern="1200" dirty="0">
                        <a:solidFill>
                          <a:schemeClr val="tx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</a:txBody>
                  <a:tcPr anchor="ctr">
                    <a:solidFill>
                      <a:srgbClr val="D0D3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2990080"/>
                  </a:ext>
                </a:extLst>
              </a:tr>
            </a:tbl>
          </a:graphicData>
        </a:graphic>
      </p:graphicFrame>
      <p:graphicFrame>
        <p:nvGraphicFramePr>
          <p:cNvPr id="8" name="Marcador de contenido 6">
            <a:extLst>
              <a:ext uri="{FF2B5EF4-FFF2-40B4-BE49-F238E27FC236}">
                <a16:creationId xmlns:a16="http://schemas.microsoft.com/office/drawing/2014/main" id="{378F742D-F418-8588-7BD4-9221A246F42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33301912"/>
              </p:ext>
            </p:extLst>
          </p:nvPr>
        </p:nvGraphicFramePr>
        <p:xfrm>
          <a:off x="9648364" y="1306022"/>
          <a:ext cx="2280209" cy="2225040"/>
        </p:xfrm>
        <a:graphic>
          <a:graphicData uri="http://schemas.openxmlformats.org/drawingml/2006/table">
            <a:tbl>
              <a:tblPr firstRow="1" bandRow="1">
                <a:solidFill>
                  <a:srgbClr val="4697DA"/>
                </a:solidFill>
                <a:tableStyleId>{5C22544A-7EE6-4342-B048-85BDC9FD1C3A}</a:tableStyleId>
              </a:tblPr>
              <a:tblGrid>
                <a:gridCol w="1805426">
                  <a:extLst>
                    <a:ext uri="{9D8B030D-6E8A-4147-A177-3AD203B41FA5}">
                      <a16:colId xmlns:a16="http://schemas.microsoft.com/office/drawing/2014/main" val="871778140"/>
                    </a:ext>
                  </a:extLst>
                </a:gridCol>
                <a:gridCol w="474783">
                  <a:extLst>
                    <a:ext uri="{9D8B030D-6E8A-4147-A177-3AD203B41FA5}">
                      <a16:colId xmlns:a16="http://schemas.microsoft.com/office/drawing/2014/main" val="188043725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" sz="1600" b="1" kern="1200" dirty="0">
                          <a:solidFill>
                            <a:schemeClr val="bg1"/>
                          </a:solidFill>
                          <a:latin typeface="+mj-lt"/>
                          <a:ea typeface="+mj-ea"/>
                          <a:cs typeface="+mj-cs"/>
                        </a:rPr>
                        <a:t>Vida Universitaria</a:t>
                      </a:r>
                    </a:p>
                  </a:txBody>
                  <a:tcPr>
                    <a:solidFill>
                      <a:srgbClr val="CB083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b="1" kern="1200" dirty="0" err="1">
                          <a:solidFill>
                            <a:schemeClr val="bg1"/>
                          </a:solidFill>
                          <a:latin typeface="+mj-lt"/>
                          <a:ea typeface="+mj-ea"/>
                          <a:cs typeface="+mj-cs"/>
                        </a:rPr>
                        <a:t>Nº</a:t>
                      </a:r>
                      <a:endParaRPr lang="es-ES" sz="1600" b="1" kern="1200" dirty="0">
                        <a:solidFill>
                          <a:schemeClr val="bg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</a:txBody>
                  <a:tcPr>
                    <a:solidFill>
                      <a:srgbClr val="CB083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85401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Agenda</a:t>
                      </a:r>
                    </a:p>
                  </a:txBody>
                  <a:tcPr>
                    <a:solidFill>
                      <a:srgbClr val="D0D3D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172</a:t>
                      </a:r>
                    </a:p>
                  </a:txBody>
                  <a:tcPr>
                    <a:solidFill>
                      <a:srgbClr val="D0D3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96418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Cultura y museos</a:t>
                      </a:r>
                    </a:p>
                  </a:txBody>
                  <a:tcPr>
                    <a:solidFill>
                      <a:srgbClr val="E8ED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154</a:t>
                      </a:r>
                    </a:p>
                  </a:txBody>
                  <a:tcPr>
                    <a:solidFill>
                      <a:srgbClr val="E8ED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9238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Deportes</a:t>
                      </a:r>
                    </a:p>
                  </a:txBody>
                  <a:tcPr>
                    <a:solidFill>
                      <a:srgbClr val="D0D3D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48</a:t>
                      </a:r>
                    </a:p>
                  </a:txBody>
                  <a:tcPr>
                    <a:solidFill>
                      <a:srgbClr val="D0D3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27258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Encuentros UCM</a:t>
                      </a:r>
                    </a:p>
                  </a:txBody>
                  <a:tcPr>
                    <a:solidFill>
                      <a:srgbClr val="E8ED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567</a:t>
                      </a:r>
                    </a:p>
                  </a:txBody>
                  <a:tcPr>
                    <a:solidFill>
                      <a:srgbClr val="E8ED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67994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Tienda Complutense</a:t>
                      </a:r>
                    </a:p>
                  </a:txBody>
                  <a:tcPr>
                    <a:solidFill>
                      <a:srgbClr val="D0D3D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S/D</a:t>
                      </a:r>
                    </a:p>
                  </a:txBody>
                  <a:tcPr>
                    <a:solidFill>
                      <a:srgbClr val="D0D3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640087"/>
                  </a:ext>
                </a:extLst>
              </a:tr>
            </a:tbl>
          </a:graphicData>
        </a:graphic>
      </p:graphicFrame>
      <p:graphicFrame>
        <p:nvGraphicFramePr>
          <p:cNvPr id="9" name="Marcador de contenido 6">
            <a:extLst>
              <a:ext uri="{FF2B5EF4-FFF2-40B4-BE49-F238E27FC236}">
                <a16:creationId xmlns:a16="http://schemas.microsoft.com/office/drawing/2014/main" id="{55F6C3B4-9A1E-DF23-283E-3D7A6003005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71269542"/>
              </p:ext>
            </p:extLst>
          </p:nvPr>
        </p:nvGraphicFramePr>
        <p:xfrm>
          <a:off x="7248639" y="1306022"/>
          <a:ext cx="2335958" cy="3337560"/>
        </p:xfrm>
        <a:graphic>
          <a:graphicData uri="http://schemas.openxmlformats.org/drawingml/2006/table">
            <a:tbl>
              <a:tblPr firstRow="1" bandRow="1">
                <a:solidFill>
                  <a:srgbClr val="4697DA"/>
                </a:solidFill>
                <a:tableStyleId>{5C22544A-7EE6-4342-B048-85BDC9FD1C3A}</a:tableStyleId>
              </a:tblPr>
              <a:tblGrid>
                <a:gridCol w="1829892">
                  <a:extLst>
                    <a:ext uri="{9D8B030D-6E8A-4147-A177-3AD203B41FA5}">
                      <a16:colId xmlns:a16="http://schemas.microsoft.com/office/drawing/2014/main" val="871778140"/>
                    </a:ext>
                  </a:extLst>
                </a:gridCol>
                <a:gridCol w="506066">
                  <a:extLst>
                    <a:ext uri="{9D8B030D-6E8A-4147-A177-3AD203B41FA5}">
                      <a16:colId xmlns:a16="http://schemas.microsoft.com/office/drawing/2014/main" val="188043725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" sz="1600" b="1" kern="1200" dirty="0">
                          <a:solidFill>
                            <a:schemeClr val="bg1"/>
                          </a:solidFill>
                          <a:latin typeface="+mj-lt"/>
                          <a:ea typeface="+mj-ea"/>
                          <a:cs typeface="+mj-cs"/>
                        </a:rPr>
                        <a:t>Internacional</a:t>
                      </a:r>
                    </a:p>
                  </a:txBody>
                  <a:tcPr>
                    <a:solidFill>
                      <a:srgbClr val="CB083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b="1" kern="1200" dirty="0" err="1">
                          <a:solidFill>
                            <a:schemeClr val="bg1"/>
                          </a:solidFill>
                          <a:latin typeface="+mj-lt"/>
                          <a:ea typeface="+mj-ea"/>
                          <a:cs typeface="+mj-cs"/>
                        </a:rPr>
                        <a:t>Nº</a:t>
                      </a:r>
                      <a:endParaRPr lang="es-ES" sz="1600" b="1" kern="1200" dirty="0">
                        <a:solidFill>
                          <a:schemeClr val="bg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</a:txBody>
                  <a:tcPr>
                    <a:solidFill>
                      <a:srgbClr val="CB083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85401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Portada</a:t>
                      </a:r>
                    </a:p>
                  </a:txBody>
                  <a:tcPr>
                    <a:solidFill>
                      <a:srgbClr val="D0D3D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123</a:t>
                      </a:r>
                    </a:p>
                  </a:txBody>
                  <a:tcPr>
                    <a:solidFill>
                      <a:srgbClr val="D0D3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96418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Noticias/News</a:t>
                      </a:r>
                    </a:p>
                  </a:txBody>
                  <a:tcPr>
                    <a:solidFill>
                      <a:srgbClr val="E8ED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572</a:t>
                      </a:r>
                    </a:p>
                  </a:txBody>
                  <a:tcPr>
                    <a:solidFill>
                      <a:srgbClr val="E8ED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9238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Convocatorias</a:t>
                      </a:r>
                    </a:p>
                  </a:txBody>
                  <a:tcPr>
                    <a:solidFill>
                      <a:srgbClr val="D0D3D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96</a:t>
                      </a:r>
                    </a:p>
                  </a:txBody>
                  <a:tcPr>
                    <a:solidFill>
                      <a:srgbClr val="D0D3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27258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Movilidad</a:t>
                      </a:r>
                    </a:p>
                  </a:txBody>
                  <a:tcPr>
                    <a:solidFill>
                      <a:srgbClr val="E8ED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86</a:t>
                      </a:r>
                    </a:p>
                  </a:txBody>
                  <a:tcPr>
                    <a:solidFill>
                      <a:srgbClr val="E8ED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67994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Programas Europeos</a:t>
                      </a:r>
                    </a:p>
                  </a:txBody>
                  <a:tcPr>
                    <a:solidFill>
                      <a:srgbClr val="D0D3D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108</a:t>
                      </a:r>
                    </a:p>
                  </a:txBody>
                  <a:tcPr>
                    <a:solidFill>
                      <a:srgbClr val="D0D3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6400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Programas UCM</a:t>
                      </a:r>
                    </a:p>
                  </a:txBody>
                  <a:tcPr>
                    <a:solidFill>
                      <a:srgbClr val="E8ED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102</a:t>
                      </a:r>
                    </a:p>
                  </a:txBody>
                  <a:tcPr>
                    <a:solidFill>
                      <a:srgbClr val="E8ED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36523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Una Europa</a:t>
                      </a:r>
                    </a:p>
                  </a:txBody>
                  <a:tcPr>
                    <a:solidFill>
                      <a:srgbClr val="D0D3D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700</a:t>
                      </a:r>
                    </a:p>
                  </a:txBody>
                  <a:tcPr>
                    <a:solidFill>
                      <a:srgbClr val="D0D3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29900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Contacto</a:t>
                      </a:r>
                    </a:p>
                  </a:txBody>
                  <a:tcPr>
                    <a:solidFill>
                      <a:srgbClr val="E8ED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b="1" kern="1200" dirty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189</a:t>
                      </a:r>
                    </a:p>
                  </a:txBody>
                  <a:tcPr>
                    <a:solidFill>
                      <a:srgbClr val="E8ED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15093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338485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r:link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94E92538-71D9-ED64-90EC-5E24198094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4921" y="474901"/>
            <a:ext cx="8215423" cy="618608"/>
          </a:xfrm>
        </p:spPr>
        <p:txBody>
          <a:bodyPr>
            <a:noAutofit/>
          </a:bodyPr>
          <a:lstStyle/>
          <a:p>
            <a:pPr algn="r"/>
            <a:r>
              <a:rPr lang="es-ES" dirty="0"/>
              <a:t>Análisis</a:t>
            </a:r>
          </a:p>
        </p:txBody>
      </p:sp>
      <p:sp>
        <p:nvSpPr>
          <p:cNvPr id="5" name="Marcador de contenido 11">
            <a:extLst>
              <a:ext uri="{FF2B5EF4-FFF2-40B4-BE49-F238E27FC236}">
                <a16:creationId xmlns:a16="http://schemas.microsoft.com/office/drawing/2014/main" id="{F8AA971B-6F09-E92F-CC50-38C908E2FF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02689" y="2002103"/>
            <a:ext cx="9597655" cy="3299268"/>
          </a:xfrm>
        </p:spPr>
        <p:txBody>
          <a:bodyPr/>
          <a:lstStyle/>
          <a:p>
            <a:r>
              <a:rPr lang="es-ES" dirty="0"/>
              <a:t>Las páginas del menú no recogen el uso actual de los visitantes.</a:t>
            </a:r>
          </a:p>
          <a:p>
            <a:r>
              <a:rPr lang="es-ES" dirty="0"/>
              <a:t>El primer nivel del menú </a:t>
            </a: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897974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r:link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id="{19E5F85B-1489-C0EE-20AC-EAEE14A366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79976" y="1161287"/>
            <a:ext cx="7120128" cy="2202371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Subtítulo 4">
            <a:extLst>
              <a:ext uri="{FF2B5EF4-FFF2-40B4-BE49-F238E27FC236}">
                <a16:creationId xmlns:a16="http://schemas.microsoft.com/office/drawing/2014/main" id="{F320D12E-AB44-0F40-F587-54B6859B62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56104" y="3455734"/>
            <a:ext cx="9144000" cy="1655762"/>
          </a:xfrm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60513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r:link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id="{5BCA3F54-AC0C-18CF-1E92-7FE6AB06FF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contenido 4">
            <a:extLst>
              <a:ext uri="{FF2B5EF4-FFF2-40B4-BE49-F238E27FC236}">
                <a16:creationId xmlns:a16="http://schemas.microsoft.com/office/drawing/2014/main" id="{391E4443-6583-06B5-B5C9-4698EDFB62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texto 5">
            <a:extLst>
              <a:ext uri="{FF2B5EF4-FFF2-40B4-BE49-F238E27FC236}">
                <a16:creationId xmlns:a16="http://schemas.microsoft.com/office/drawing/2014/main" id="{D1B41E35-EDE2-B49C-1ADD-D881E5EE581C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318964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r:link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6">
            <a:extLst>
              <a:ext uri="{FF2B5EF4-FFF2-40B4-BE49-F238E27FC236}">
                <a16:creationId xmlns:a16="http://schemas.microsoft.com/office/drawing/2014/main" id="{8A053CDB-011A-8A94-3A7A-2D3E062705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" name="Marcador de contenido 7">
            <a:extLst>
              <a:ext uri="{FF2B5EF4-FFF2-40B4-BE49-F238E27FC236}">
                <a16:creationId xmlns:a16="http://schemas.microsoft.com/office/drawing/2014/main" id="{F3384DA6-D30F-FD49-C990-68CECCA607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texto 8">
            <a:extLst>
              <a:ext uri="{FF2B5EF4-FFF2-40B4-BE49-F238E27FC236}">
                <a16:creationId xmlns:a16="http://schemas.microsoft.com/office/drawing/2014/main" id="{7E601977-98AA-AC9C-9A2E-9AA80EBC697D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752953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r:link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id="{B4B4998A-EC76-69CD-49F6-85E3580C14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contenido 4">
            <a:extLst>
              <a:ext uri="{FF2B5EF4-FFF2-40B4-BE49-F238E27FC236}">
                <a16:creationId xmlns:a16="http://schemas.microsoft.com/office/drawing/2014/main" id="{75E75836-3292-06D0-D8EB-5C0E7FE0C8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1188720"/>
            <a:ext cx="5023104" cy="467233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6" name="Marcador de texto 5">
            <a:extLst>
              <a:ext uri="{FF2B5EF4-FFF2-40B4-BE49-F238E27FC236}">
                <a16:creationId xmlns:a16="http://schemas.microsoft.com/office/drawing/2014/main" id="{BD955A2C-89E5-D3E1-63CE-D89DE6C9962A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437889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r:link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id="{6691CE96-F131-140F-B4DC-961914DF4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contenido 4">
            <a:extLst>
              <a:ext uri="{FF2B5EF4-FFF2-40B4-BE49-F238E27FC236}">
                <a16:creationId xmlns:a16="http://schemas.microsoft.com/office/drawing/2014/main" id="{EEA7ED3F-7DC9-E6BE-2D28-BB1B5462F722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D9923D43-EBD7-9CB9-F264-B63173303701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716999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r:link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8EAE7E0E-8083-7E0C-1C56-A53A55B8A7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contenido 6">
            <a:extLst>
              <a:ext uri="{FF2B5EF4-FFF2-40B4-BE49-F238E27FC236}">
                <a16:creationId xmlns:a16="http://schemas.microsoft.com/office/drawing/2014/main" id="{7C231C2A-768D-18D0-BBA0-4B741BA427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6612" y="2148840"/>
            <a:ext cx="3415349" cy="368458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9" name="Marcador de contenido 8">
            <a:extLst>
              <a:ext uri="{FF2B5EF4-FFF2-40B4-BE49-F238E27FC236}">
                <a16:creationId xmlns:a16="http://schemas.microsoft.com/office/drawing/2014/main" id="{2ED49458-769D-6FE6-10AC-5EE4EC726F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8037576" y="2148840"/>
            <a:ext cx="3317812" cy="3684589"/>
          </a:xfrm>
        </p:spPr>
        <p:txBody>
          <a:bodyPr/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7945596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r:link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2FFD91A-4BFA-81B7-9C48-038F223DF5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64208" y="320041"/>
            <a:ext cx="8348472" cy="5705856"/>
          </a:xfrm>
        </p:spPr>
        <p:txBody>
          <a:bodyPr/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091375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r:link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8FCF0EE-8E8C-1C20-5A8C-FB0D57B378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697224" cy="249694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2664A51-B4F5-BC02-1BF8-02F3B89544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81344" y="1335025"/>
            <a:ext cx="4791456" cy="4352544"/>
          </a:xfrm>
        </p:spPr>
        <p:txBody>
          <a:bodyPr/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712299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r:link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519A6B8-A763-55AD-9AA4-4C4F3A5372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93192"/>
            <a:ext cx="3944112" cy="2020824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E999879-9699-4563-9664-CE92560F23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99632" y="1307593"/>
            <a:ext cx="4764024" cy="4443984"/>
          </a:xfrm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94891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r:link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>
            <a:extLst>
              <a:ext uri="{FF2B5EF4-FFF2-40B4-BE49-F238E27FC236}">
                <a16:creationId xmlns:a16="http://schemas.microsoft.com/office/drawing/2014/main" id="{BD2376E0-1F01-D448-05BA-0ADA8ECD14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3220" y="581247"/>
            <a:ext cx="3932237" cy="1989005"/>
          </a:xfrm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924477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r:link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C8D338B0-3182-9A13-EABF-0F9EBD09DE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3591" y="1831283"/>
            <a:ext cx="6328144" cy="1669239"/>
          </a:xfrm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008174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174</Words>
  <Application>Microsoft Office PowerPoint</Application>
  <PresentationFormat>Panorámica</PresentationFormat>
  <Paragraphs>94</Paragraphs>
  <Slides>14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18" baseType="lpstr">
      <vt:lpstr>Aptos</vt:lpstr>
      <vt:lpstr>Aptos Display</vt:lpstr>
      <vt:lpstr>Arial</vt:lpstr>
      <vt:lpstr>Tema de Office</vt:lpstr>
      <vt:lpstr>Presentación de PowerPoint</vt:lpstr>
      <vt:lpstr>Presentación de PowerPoint</vt:lpstr>
      <vt:lpstr>Análisis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HP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VICENTE CERNUDA GONZALEZ</dc:creator>
  <cp:lastModifiedBy>VICENTE CERNUDA GONZALEZ</cp:lastModifiedBy>
  <cp:revision>3</cp:revision>
  <dcterms:created xsi:type="dcterms:W3CDTF">2025-11-06T12:17:42Z</dcterms:created>
  <dcterms:modified xsi:type="dcterms:W3CDTF">2025-11-06T14:44:30Z</dcterms:modified>
</cp:coreProperties>
</file>